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League Spartan" charset="1" panose="00000800000000000000"/>
      <p:regular r:id="rId19"/>
    </p:embeddedFont>
    <p:embeddedFont>
      <p:font typeface="Rugrats Sans"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9846528">
            <a:off x="-3038754" y="-2498334"/>
            <a:ext cx="8660129" cy="7054069"/>
          </a:xfrm>
          <a:custGeom>
            <a:avLst/>
            <a:gdLst/>
            <a:ahLst/>
            <a:cxnLst/>
            <a:rect r="r" b="b" t="t" l="l"/>
            <a:pathLst>
              <a:path h="7054069" w="8660129">
                <a:moveTo>
                  <a:pt x="0" y="0"/>
                </a:moveTo>
                <a:lnTo>
                  <a:pt x="8660129" y="0"/>
                </a:lnTo>
                <a:lnTo>
                  <a:pt x="8660129" y="7054068"/>
                </a:lnTo>
                <a:lnTo>
                  <a:pt x="0" y="70540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496231">
            <a:off x="11531868" y="-827154"/>
            <a:ext cx="13512263" cy="11006352"/>
          </a:xfrm>
          <a:custGeom>
            <a:avLst/>
            <a:gdLst/>
            <a:ahLst/>
            <a:cxnLst/>
            <a:rect r="r" b="b" t="t" l="l"/>
            <a:pathLst>
              <a:path h="11006352" w="13512263">
                <a:moveTo>
                  <a:pt x="0" y="0"/>
                </a:moveTo>
                <a:lnTo>
                  <a:pt x="13512264" y="0"/>
                </a:lnTo>
                <a:lnTo>
                  <a:pt x="13512264" y="11006352"/>
                </a:lnTo>
                <a:lnTo>
                  <a:pt x="0" y="110063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68640">
            <a:off x="12926088" y="-111430"/>
            <a:ext cx="7748057" cy="11016195"/>
          </a:xfrm>
          <a:custGeom>
            <a:avLst/>
            <a:gdLst/>
            <a:ahLst/>
            <a:cxnLst/>
            <a:rect r="r" b="b" t="t" l="l"/>
            <a:pathLst>
              <a:path h="11016195" w="7748057">
                <a:moveTo>
                  <a:pt x="0" y="0"/>
                </a:moveTo>
                <a:lnTo>
                  <a:pt x="7748057" y="0"/>
                </a:lnTo>
                <a:lnTo>
                  <a:pt x="7748057" y="11016195"/>
                </a:lnTo>
                <a:lnTo>
                  <a:pt x="0" y="110161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5875084"/>
            <a:ext cx="10785873" cy="1244127"/>
          </a:xfrm>
          <a:prstGeom prst="rect">
            <a:avLst/>
          </a:prstGeom>
        </p:spPr>
        <p:txBody>
          <a:bodyPr anchor="t" rtlCol="false" tIns="0" lIns="0" bIns="0" rIns="0">
            <a:spAutoFit/>
          </a:bodyPr>
          <a:lstStyle/>
          <a:p>
            <a:pPr algn="l">
              <a:lnSpc>
                <a:spcPts val="9215"/>
              </a:lnSpc>
            </a:pPr>
            <a:r>
              <a:rPr lang="en-US" sz="9700">
                <a:solidFill>
                  <a:srgbClr val="000000"/>
                </a:solidFill>
                <a:latin typeface="League Spartan"/>
                <a:ea typeface="League Spartan"/>
                <a:cs typeface="League Spartan"/>
                <a:sym typeface="League Spartan"/>
              </a:rPr>
              <a:t>Climate Change</a:t>
            </a:r>
          </a:p>
        </p:txBody>
      </p:sp>
      <p:sp>
        <p:nvSpPr>
          <p:cNvPr name="TextBox 6" id="6"/>
          <p:cNvSpPr txBox="true"/>
          <p:nvPr/>
        </p:nvSpPr>
        <p:spPr>
          <a:xfrm rot="0">
            <a:off x="1028700" y="4828422"/>
            <a:ext cx="6298429" cy="818062"/>
          </a:xfrm>
          <a:prstGeom prst="rect">
            <a:avLst/>
          </a:prstGeom>
        </p:spPr>
        <p:txBody>
          <a:bodyPr anchor="t" rtlCol="false" tIns="0" lIns="0" bIns="0" rIns="0">
            <a:spAutoFit/>
          </a:bodyPr>
          <a:lstStyle/>
          <a:p>
            <a:pPr algn="l">
              <a:lnSpc>
                <a:spcPts val="6072"/>
              </a:lnSpc>
            </a:pPr>
            <a:r>
              <a:rPr lang="en-US" sz="6392">
                <a:solidFill>
                  <a:srgbClr val="000000"/>
                </a:solidFill>
                <a:latin typeface="League Spartan"/>
                <a:ea typeface="League Spartan"/>
                <a:cs typeface="League Spartan"/>
                <a:sym typeface="League Spartan"/>
              </a:rPr>
              <a:t>The Impact of </a:t>
            </a:r>
          </a:p>
        </p:txBody>
      </p:sp>
      <p:sp>
        <p:nvSpPr>
          <p:cNvPr name="Freeform 7" id="7"/>
          <p:cNvSpPr/>
          <p:nvPr/>
        </p:nvSpPr>
        <p:spPr>
          <a:xfrm flipH="false" flipV="false" rot="2793722">
            <a:off x="-1045709" y="-804469"/>
            <a:ext cx="7841758" cy="5953270"/>
          </a:xfrm>
          <a:custGeom>
            <a:avLst/>
            <a:gdLst/>
            <a:ahLst/>
            <a:cxnLst/>
            <a:rect r="r" b="b" t="t" l="l"/>
            <a:pathLst>
              <a:path h="5953270" w="7841758">
                <a:moveTo>
                  <a:pt x="0" y="0"/>
                </a:moveTo>
                <a:lnTo>
                  <a:pt x="7841758" y="0"/>
                </a:lnTo>
                <a:lnTo>
                  <a:pt x="7841758" y="5953270"/>
                </a:lnTo>
                <a:lnTo>
                  <a:pt x="0" y="5953270"/>
                </a:lnTo>
                <a:lnTo>
                  <a:pt x="0" y="0"/>
                </a:lnTo>
                <a:close/>
              </a:path>
            </a:pathLst>
          </a:custGeom>
          <a:blipFill>
            <a:blip r:embed="rId6">
              <a:extLst>
                <a:ext uri="{96DAC541-7B7A-43D3-8B79-37D633B846F1}">
                  <asvg:svgBlip xmlns:asvg="http://schemas.microsoft.com/office/drawing/2016/SVG/main" r:embed="rId7"/>
                </a:ext>
              </a:extLst>
            </a:blip>
            <a:stretch>
              <a:fillRect l="-192090" t="0" r="0" b="-168681"/>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709759" y="1153942"/>
            <a:ext cx="12444472" cy="10136588"/>
          </a:xfrm>
          <a:custGeom>
            <a:avLst/>
            <a:gdLst/>
            <a:ahLst/>
            <a:cxnLst/>
            <a:rect r="r" b="b" t="t" l="l"/>
            <a:pathLst>
              <a:path h="10136588" w="12444472">
                <a:moveTo>
                  <a:pt x="0" y="0"/>
                </a:moveTo>
                <a:lnTo>
                  <a:pt x="12444472" y="0"/>
                </a:lnTo>
                <a:lnTo>
                  <a:pt x="12444472"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4566274"/>
            <a:ext cx="7835001" cy="2235835"/>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Trees are like superheroes. They help clean the air by taking in the extra gases. Planting more trees is like inviting more superheroes to the Earth team.</a:t>
            </a:r>
          </a:p>
        </p:txBody>
      </p:sp>
      <p:sp>
        <p:nvSpPr>
          <p:cNvPr name="TextBox 4" id="4"/>
          <p:cNvSpPr txBox="true"/>
          <p:nvPr/>
        </p:nvSpPr>
        <p:spPr>
          <a:xfrm rot="0">
            <a:off x="1028700" y="3380116"/>
            <a:ext cx="7365772"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Plant Trees</a:t>
            </a:r>
          </a:p>
        </p:txBody>
      </p:sp>
      <p:sp>
        <p:nvSpPr>
          <p:cNvPr name="Freeform 5" id="5"/>
          <p:cNvSpPr/>
          <p:nvPr/>
        </p:nvSpPr>
        <p:spPr>
          <a:xfrm flipH="false" flipV="false" rot="0">
            <a:off x="9759873" y="728556"/>
            <a:ext cx="8344245" cy="8829889"/>
          </a:xfrm>
          <a:custGeom>
            <a:avLst/>
            <a:gdLst/>
            <a:ahLst/>
            <a:cxnLst/>
            <a:rect r="r" b="b" t="t" l="l"/>
            <a:pathLst>
              <a:path h="8829889" w="8344245">
                <a:moveTo>
                  <a:pt x="0" y="0"/>
                </a:moveTo>
                <a:lnTo>
                  <a:pt x="8344244" y="0"/>
                </a:lnTo>
                <a:lnTo>
                  <a:pt x="8344244" y="8829888"/>
                </a:lnTo>
                <a:lnTo>
                  <a:pt x="0" y="88298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709759" y="1153942"/>
            <a:ext cx="12444472" cy="10136588"/>
          </a:xfrm>
          <a:custGeom>
            <a:avLst/>
            <a:gdLst/>
            <a:ahLst/>
            <a:cxnLst/>
            <a:rect r="r" b="b" t="t" l="l"/>
            <a:pathLst>
              <a:path h="10136588" w="12444472">
                <a:moveTo>
                  <a:pt x="0" y="0"/>
                </a:moveTo>
                <a:lnTo>
                  <a:pt x="12444472" y="0"/>
                </a:lnTo>
                <a:lnTo>
                  <a:pt x="12444472"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343767" y="4087999"/>
            <a:ext cx="3176456" cy="4268475"/>
          </a:xfrm>
          <a:custGeom>
            <a:avLst/>
            <a:gdLst/>
            <a:ahLst/>
            <a:cxnLst/>
            <a:rect r="r" b="b" t="t" l="l"/>
            <a:pathLst>
              <a:path h="4268475" w="3176456">
                <a:moveTo>
                  <a:pt x="0" y="0"/>
                </a:moveTo>
                <a:lnTo>
                  <a:pt x="3176456" y="0"/>
                </a:lnTo>
                <a:lnTo>
                  <a:pt x="3176456" y="4268474"/>
                </a:lnTo>
                <a:lnTo>
                  <a:pt x="0" y="426847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64057">
            <a:off x="9792920" y="1513731"/>
            <a:ext cx="4380426" cy="2300946"/>
          </a:xfrm>
          <a:custGeom>
            <a:avLst/>
            <a:gdLst/>
            <a:ahLst/>
            <a:cxnLst/>
            <a:rect r="r" b="b" t="t" l="l"/>
            <a:pathLst>
              <a:path h="2300946" w="4380426">
                <a:moveTo>
                  <a:pt x="0" y="0"/>
                </a:moveTo>
                <a:lnTo>
                  <a:pt x="4380426" y="0"/>
                </a:lnTo>
                <a:lnTo>
                  <a:pt x="4380426" y="2300945"/>
                </a:lnTo>
                <a:lnTo>
                  <a:pt x="0" y="2300945"/>
                </a:lnTo>
                <a:lnTo>
                  <a:pt x="0" y="0"/>
                </a:lnTo>
                <a:close/>
              </a:path>
            </a:pathLst>
          </a:custGeom>
          <a:blipFill>
            <a:blip r:embed="rId6">
              <a:extLst>
                <a:ext uri="{96DAC541-7B7A-43D3-8B79-37D633B846F1}">
                  <asvg:svgBlip xmlns:asvg="http://schemas.microsoft.com/office/drawing/2016/SVG/main" r:embed="rId7"/>
                </a:ext>
              </a:extLst>
            </a:blip>
            <a:stretch>
              <a:fillRect l="0" t="-102910" r="0" b="-68247"/>
            </a:stretch>
          </a:blipFill>
        </p:spPr>
      </p:sp>
      <p:sp>
        <p:nvSpPr>
          <p:cNvPr name="TextBox 5" id="5"/>
          <p:cNvSpPr txBox="true"/>
          <p:nvPr/>
        </p:nvSpPr>
        <p:spPr>
          <a:xfrm rot="0">
            <a:off x="1028700" y="4566274"/>
            <a:ext cx="7835001" cy="2235835"/>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When we recycle, we're giving old things a new life. This means we don't have to make as many new things, which uses less energy and helps the Earth stay cooler.</a:t>
            </a:r>
          </a:p>
        </p:txBody>
      </p:sp>
      <p:sp>
        <p:nvSpPr>
          <p:cNvPr name="TextBox 6" id="6"/>
          <p:cNvSpPr txBox="true"/>
          <p:nvPr/>
        </p:nvSpPr>
        <p:spPr>
          <a:xfrm rot="0">
            <a:off x="1028700" y="3380116"/>
            <a:ext cx="7365772"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Recycle</a:t>
            </a:r>
          </a:p>
        </p:txBody>
      </p:sp>
      <p:sp>
        <p:nvSpPr>
          <p:cNvPr name="Freeform 7" id="7"/>
          <p:cNvSpPr/>
          <p:nvPr/>
        </p:nvSpPr>
        <p:spPr>
          <a:xfrm flipH="true" flipV="false" rot="-987240">
            <a:off x="9953220" y="6295581"/>
            <a:ext cx="2243727" cy="3195813"/>
          </a:xfrm>
          <a:custGeom>
            <a:avLst/>
            <a:gdLst/>
            <a:ahLst/>
            <a:cxnLst/>
            <a:rect r="r" b="b" t="t" l="l"/>
            <a:pathLst>
              <a:path h="3195813" w="2243727">
                <a:moveTo>
                  <a:pt x="2243727" y="0"/>
                </a:moveTo>
                <a:lnTo>
                  <a:pt x="0" y="0"/>
                </a:lnTo>
                <a:lnTo>
                  <a:pt x="0" y="3195814"/>
                </a:lnTo>
                <a:lnTo>
                  <a:pt x="2243727" y="3195814"/>
                </a:lnTo>
                <a:lnTo>
                  <a:pt x="224372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true" flipV="false" rot="-987240">
            <a:off x="14826360" y="1281024"/>
            <a:ext cx="2243727" cy="3195813"/>
          </a:xfrm>
          <a:custGeom>
            <a:avLst/>
            <a:gdLst/>
            <a:ahLst/>
            <a:cxnLst/>
            <a:rect r="r" b="b" t="t" l="l"/>
            <a:pathLst>
              <a:path h="3195813" w="2243727">
                <a:moveTo>
                  <a:pt x="2243727" y="0"/>
                </a:moveTo>
                <a:lnTo>
                  <a:pt x="0" y="0"/>
                </a:lnTo>
                <a:lnTo>
                  <a:pt x="0" y="3195814"/>
                </a:lnTo>
                <a:lnTo>
                  <a:pt x="2243727" y="3195814"/>
                </a:lnTo>
                <a:lnTo>
                  <a:pt x="224372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064057">
            <a:off x="13978816" y="7821069"/>
            <a:ext cx="4380426" cy="2300946"/>
          </a:xfrm>
          <a:custGeom>
            <a:avLst/>
            <a:gdLst/>
            <a:ahLst/>
            <a:cxnLst/>
            <a:rect r="r" b="b" t="t" l="l"/>
            <a:pathLst>
              <a:path h="2300946" w="4380426">
                <a:moveTo>
                  <a:pt x="0" y="0"/>
                </a:moveTo>
                <a:lnTo>
                  <a:pt x="4380426" y="0"/>
                </a:lnTo>
                <a:lnTo>
                  <a:pt x="4380426" y="2300946"/>
                </a:lnTo>
                <a:lnTo>
                  <a:pt x="0" y="2300946"/>
                </a:lnTo>
                <a:lnTo>
                  <a:pt x="0" y="0"/>
                </a:lnTo>
                <a:close/>
              </a:path>
            </a:pathLst>
          </a:custGeom>
          <a:blipFill>
            <a:blip r:embed="rId6">
              <a:extLst>
                <a:ext uri="{96DAC541-7B7A-43D3-8B79-37D633B846F1}">
                  <asvg:svgBlip xmlns:asvg="http://schemas.microsoft.com/office/drawing/2016/SVG/main" r:embed="rId7"/>
                </a:ext>
              </a:extLst>
            </a:blip>
            <a:stretch>
              <a:fillRect l="0" t="-102910" r="0" b="-6824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8455902" y="1153942"/>
            <a:ext cx="12444472" cy="10136588"/>
          </a:xfrm>
          <a:custGeom>
            <a:avLst/>
            <a:gdLst/>
            <a:ahLst/>
            <a:cxnLst/>
            <a:rect r="r" b="b" t="t" l="l"/>
            <a:pathLst>
              <a:path h="10136588" w="12444472">
                <a:moveTo>
                  <a:pt x="0" y="0"/>
                </a:moveTo>
                <a:lnTo>
                  <a:pt x="12444473" y="0"/>
                </a:lnTo>
                <a:lnTo>
                  <a:pt x="12444473"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77690" y="1028700"/>
            <a:ext cx="5081610" cy="8457603"/>
          </a:xfrm>
          <a:custGeom>
            <a:avLst/>
            <a:gdLst/>
            <a:ahLst/>
            <a:cxnLst/>
            <a:rect r="r" b="b" t="t" l="l"/>
            <a:pathLst>
              <a:path h="8457603" w="5081610">
                <a:moveTo>
                  <a:pt x="0" y="0"/>
                </a:moveTo>
                <a:lnTo>
                  <a:pt x="5081610" y="0"/>
                </a:lnTo>
                <a:lnTo>
                  <a:pt x="5081610" y="8457603"/>
                </a:lnTo>
                <a:lnTo>
                  <a:pt x="0" y="84576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4566274"/>
            <a:ext cx="7835001" cy="2778760"/>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Just like being a helper in class, we can be helpers to nature. Pick up trash when you see it, and be kind to animals. If we all work together, we can make the Earth a better place.</a:t>
            </a:r>
          </a:p>
        </p:txBody>
      </p:sp>
      <p:sp>
        <p:nvSpPr>
          <p:cNvPr name="TextBox 5" id="5"/>
          <p:cNvSpPr txBox="true"/>
          <p:nvPr/>
        </p:nvSpPr>
        <p:spPr>
          <a:xfrm rot="0">
            <a:off x="1028700" y="3380116"/>
            <a:ext cx="7365772"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Be a Nature Helper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0">
            <a:off x="10230695" y="0"/>
            <a:ext cx="8057305" cy="10287000"/>
          </a:xfrm>
          <a:custGeom>
            <a:avLst/>
            <a:gdLst/>
            <a:ahLst/>
            <a:cxnLst/>
            <a:rect r="r" b="b" t="t" l="l"/>
            <a:pathLst>
              <a:path h="10287000" w="8057305">
                <a:moveTo>
                  <a:pt x="0" y="0"/>
                </a:moveTo>
                <a:lnTo>
                  <a:pt x="8057305" y="0"/>
                </a:lnTo>
                <a:lnTo>
                  <a:pt x="8057305" y="10287000"/>
                </a:lnTo>
                <a:lnTo>
                  <a:pt x="0" y="10287000"/>
                </a:lnTo>
                <a:lnTo>
                  <a:pt x="0" y="0"/>
                </a:lnTo>
                <a:close/>
              </a:path>
            </a:pathLst>
          </a:custGeom>
          <a:blipFill>
            <a:blip r:embed="rId2"/>
            <a:stretch>
              <a:fillRect l="-62816" t="-2614" r="-34251" b="-223"/>
            </a:stretch>
          </a:blipFill>
        </p:spPr>
      </p:sp>
      <p:sp>
        <p:nvSpPr>
          <p:cNvPr name="TextBox 3" id="3"/>
          <p:cNvSpPr txBox="true"/>
          <p:nvPr/>
        </p:nvSpPr>
        <p:spPr>
          <a:xfrm rot="0">
            <a:off x="1028700" y="2784337"/>
            <a:ext cx="8115300" cy="3670300"/>
          </a:xfrm>
          <a:prstGeom prst="rect">
            <a:avLst/>
          </a:prstGeom>
        </p:spPr>
        <p:txBody>
          <a:bodyPr anchor="t" rtlCol="false" tIns="0" lIns="0" bIns="0" rIns="0">
            <a:spAutoFit/>
          </a:bodyPr>
          <a:lstStyle/>
          <a:p>
            <a:pPr algn="l">
              <a:lnSpc>
                <a:spcPts val="9799"/>
              </a:lnSpc>
            </a:pPr>
            <a:r>
              <a:rPr lang="en-US" sz="6999">
                <a:solidFill>
                  <a:srgbClr val="000000"/>
                </a:solidFill>
                <a:latin typeface="League Spartan"/>
                <a:ea typeface="League Spartan"/>
                <a:cs typeface="League Spartan"/>
                <a:sym typeface="League Spartan"/>
              </a:rPr>
              <a:t>Know your emission, </a:t>
            </a:r>
          </a:p>
          <a:p>
            <a:pPr algn="l">
              <a:lnSpc>
                <a:spcPts val="9799"/>
              </a:lnSpc>
              <a:spcBef>
                <a:spcPct val="0"/>
              </a:spcBef>
            </a:pPr>
            <a:r>
              <a:rPr lang="en-US" sz="6999">
                <a:solidFill>
                  <a:srgbClr val="000000"/>
                </a:solidFill>
                <a:latin typeface="League Spartan"/>
                <a:ea typeface="League Spartan"/>
                <a:cs typeface="League Spartan"/>
                <a:sym typeface="League Spartan"/>
              </a:rPr>
              <a:t>take your action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4394388"/>
            <a:ext cx="8505281" cy="2778760"/>
          </a:xfrm>
          <a:prstGeom prst="rect">
            <a:avLst/>
          </a:prstGeom>
        </p:spPr>
        <p:txBody>
          <a:bodyPr anchor="t" rtlCol="false" tIns="0" lIns="0" bIns="0" rIns="0">
            <a:spAutoFit/>
          </a:bodyPr>
          <a:lstStyle/>
          <a:p>
            <a:pPr algn="l">
              <a:lnSpc>
                <a:spcPts val="4339"/>
              </a:lnSpc>
              <a:spcBef>
                <a:spcPct val="0"/>
              </a:spcBef>
            </a:pPr>
            <a:r>
              <a:rPr lang="en-US" sz="3099">
                <a:solidFill>
                  <a:srgbClr val="000000"/>
                </a:solidFill>
                <a:latin typeface="Rugrats Sans"/>
                <a:ea typeface="Rugrats Sans"/>
                <a:cs typeface="Rugrats Sans"/>
                <a:sym typeface="Rugrats Sans"/>
              </a:rPr>
              <a:t>Climate change is when the Earth's usual climate (the weather patterns over a long time) starts to change. It's like the Earth is getting a little warmer. </a:t>
            </a:r>
            <a:r>
              <a:rPr lang="en-US" sz="3099">
                <a:solidFill>
                  <a:srgbClr val="000000"/>
                </a:solidFill>
                <a:latin typeface="Rugrats Sans"/>
                <a:ea typeface="Rugrats Sans"/>
                <a:cs typeface="Rugrats Sans"/>
                <a:sym typeface="Rugrats Sans"/>
              </a:rPr>
              <a:t>It happens because of something called the "greenhouse effect."</a:t>
            </a:r>
          </a:p>
        </p:txBody>
      </p:sp>
      <p:sp>
        <p:nvSpPr>
          <p:cNvPr name="Freeform 3" id="3"/>
          <p:cNvSpPr/>
          <p:nvPr/>
        </p:nvSpPr>
        <p:spPr>
          <a:xfrm flipH="false" flipV="false" rot="5400000">
            <a:off x="9278650" y="1180860"/>
            <a:ext cx="12734763" cy="10373044"/>
          </a:xfrm>
          <a:custGeom>
            <a:avLst/>
            <a:gdLst/>
            <a:ahLst/>
            <a:cxnLst/>
            <a:rect r="r" b="b" t="t" l="l"/>
            <a:pathLst>
              <a:path h="10373044" w="12734763">
                <a:moveTo>
                  <a:pt x="0" y="0"/>
                </a:moveTo>
                <a:lnTo>
                  <a:pt x="12734764" y="0"/>
                </a:lnTo>
                <a:lnTo>
                  <a:pt x="12734764" y="10373043"/>
                </a:lnTo>
                <a:lnTo>
                  <a:pt x="0" y="103730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3009077"/>
            <a:ext cx="9430810" cy="953032"/>
          </a:xfrm>
          <a:prstGeom prst="rect">
            <a:avLst/>
          </a:prstGeom>
        </p:spPr>
        <p:txBody>
          <a:bodyPr anchor="t" rtlCol="false" tIns="0" lIns="0" bIns="0" rIns="0">
            <a:spAutoFit/>
          </a:bodyPr>
          <a:lstStyle/>
          <a:p>
            <a:pPr algn="l">
              <a:lnSpc>
                <a:spcPts val="7845"/>
              </a:lnSpc>
              <a:spcBef>
                <a:spcPct val="0"/>
              </a:spcBef>
            </a:pPr>
            <a:r>
              <a:rPr lang="en-US" b="true" sz="5604">
                <a:solidFill>
                  <a:srgbClr val="000000"/>
                </a:solidFill>
                <a:latin typeface="League Spartan"/>
                <a:ea typeface="League Spartan"/>
                <a:cs typeface="League Spartan"/>
                <a:sym typeface="League Spartan"/>
              </a:rPr>
              <a:t>What is Climate Change?</a:t>
            </a:r>
          </a:p>
        </p:txBody>
      </p:sp>
      <p:sp>
        <p:nvSpPr>
          <p:cNvPr name="Freeform 5" id="5"/>
          <p:cNvSpPr/>
          <p:nvPr/>
        </p:nvSpPr>
        <p:spPr>
          <a:xfrm flipH="false" flipV="false" rot="0">
            <a:off x="12303768" y="1571761"/>
            <a:ext cx="5268315" cy="7143478"/>
          </a:xfrm>
          <a:custGeom>
            <a:avLst/>
            <a:gdLst/>
            <a:ahLst/>
            <a:cxnLst/>
            <a:rect r="r" b="b" t="t" l="l"/>
            <a:pathLst>
              <a:path h="7143478" w="5268315">
                <a:moveTo>
                  <a:pt x="0" y="0"/>
                </a:moveTo>
                <a:lnTo>
                  <a:pt x="5268315" y="0"/>
                </a:lnTo>
                <a:lnTo>
                  <a:pt x="5268315" y="7143478"/>
                </a:lnTo>
                <a:lnTo>
                  <a:pt x="0" y="71434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4303744"/>
            <a:ext cx="8842997" cy="3864610"/>
          </a:xfrm>
          <a:prstGeom prst="rect">
            <a:avLst/>
          </a:prstGeom>
        </p:spPr>
        <p:txBody>
          <a:bodyPr anchor="t" rtlCol="false" tIns="0" lIns="0" bIns="0" rIns="0">
            <a:spAutoFit/>
          </a:bodyPr>
          <a:lstStyle/>
          <a:p>
            <a:pPr algn="l">
              <a:lnSpc>
                <a:spcPts val="4339"/>
              </a:lnSpc>
              <a:spcBef>
                <a:spcPct val="0"/>
              </a:spcBef>
            </a:pPr>
            <a:r>
              <a:rPr lang="en-US" sz="3099">
                <a:solidFill>
                  <a:srgbClr val="000000"/>
                </a:solidFill>
                <a:latin typeface="Rugrats Sans"/>
                <a:ea typeface="Rugrats Sans"/>
                <a:cs typeface="Rugrats Sans"/>
                <a:sym typeface="Rugrats Sans"/>
              </a:rPr>
              <a:t>Picture a greenhouse where plants grow. Sunlight comes in through the glass, but some of it gets trapped inside, making it warmer. The Earth has a natural "blanket" of gases like carbon dioxide and methane. But when we use a lot of cars and factories, we add more of these gases, making the Earth warmer, like a greenhouse.</a:t>
            </a:r>
          </a:p>
        </p:txBody>
      </p:sp>
      <p:sp>
        <p:nvSpPr>
          <p:cNvPr name="TextBox 3" id="3"/>
          <p:cNvSpPr txBox="true"/>
          <p:nvPr/>
        </p:nvSpPr>
        <p:spPr>
          <a:xfrm rot="0">
            <a:off x="1028700" y="2918434"/>
            <a:ext cx="9430810"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The Greenhouse Effect</a:t>
            </a:r>
          </a:p>
        </p:txBody>
      </p:sp>
      <p:sp>
        <p:nvSpPr>
          <p:cNvPr name="Freeform 4" id="4"/>
          <p:cNvSpPr/>
          <p:nvPr/>
        </p:nvSpPr>
        <p:spPr>
          <a:xfrm flipH="false" flipV="false" rot="5400000">
            <a:off x="9548896" y="1663001"/>
            <a:ext cx="9820348" cy="7999120"/>
          </a:xfrm>
          <a:custGeom>
            <a:avLst/>
            <a:gdLst/>
            <a:ahLst/>
            <a:cxnLst/>
            <a:rect r="r" b="b" t="t" l="l"/>
            <a:pathLst>
              <a:path h="7999120" w="9820348">
                <a:moveTo>
                  <a:pt x="0" y="0"/>
                </a:moveTo>
                <a:lnTo>
                  <a:pt x="9820348" y="0"/>
                </a:lnTo>
                <a:lnTo>
                  <a:pt x="9820348" y="7999119"/>
                </a:lnTo>
                <a:lnTo>
                  <a:pt x="0" y="799911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2133075" y="1261844"/>
            <a:ext cx="4260118" cy="7763313"/>
          </a:xfrm>
          <a:custGeom>
            <a:avLst/>
            <a:gdLst/>
            <a:ahLst/>
            <a:cxnLst/>
            <a:rect r="r" b="b" t="t" l="l"/>
            <a:pathLst>
              <a:path h="7763313" w="4260118">
                <a:moveTo>
                  <a:pt x="4260118" y="0"/>
                </a:moveTo>
                <a:lnTo>
                  <a:pt x="0" y="0"/>
                </a:lnTo>
                <a:lnTo>
                  <a:pt x="0" y="7763312"/>
                </a:lnTo>
                <a:lnTo>
                  <a:pt x="4260118" y="7763312"/>
                </a:lnTo>
                <a:lnTo>
                  <a:pt x="426011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3595424"/>
            <a:ext cx="11191416" cy="2730815"/>
          </a:xfrm>
          <a:prstGeom prst="rect">
            <a:avLst/>
          </a:prstGeom>
        </p:spPr>
        <p:txBody>
          <a:bodyPr anchor="t" rtlCol="false" tIns="0" lIns="0" bIns="0" rIns="0">
            <a:spAutoFit/>
          </a:bodyPr>
          <a:lstStyle/>
          <a:p>
            <a:pPr algn="l">
              <a:lnSpc>
                <a:spcPts val="11001"/>
              </a:lnSpc>
              <a:spcBef>
                <a:spcPct val="0"/>
              </a:spcBef>
            </a:pPr>
            <a:r>
              <a:rPr lang="en-US" sz="7857">
                <a:solidFill>
                  <a:srgbClr val="000000"/>
                </a:solidFill>
                <a:latin typeface="League Spartan"/>
                <a:ea typeface="League Spartan"/>
                <a:cs typeface="League Spartan"/>
                <a:sym typeface="League Spartan"/>
              </a:rPr>
              <a:t>What Happens When it Gets Warmer?</a:t>
            </a:r>
          </a:p>
        </p:txBody>
      </p:sp>
      <p:sp>
        <p:nvSpPr>
          <p:cNvPr name="Freeform 3" id="3"/>
          <p:cNvSpPr/>
          <p:nvPr/>
        </p:nvSpPr>
        <p:spPr>
          <a:xfrm flipH="false" flipV="false" rot="5400000">
            <a:off x="10416648" y="-907227"/>
            <a:ext cx="14856695" cy="12101454"/>
          </a:xfrm>
          <a:custGeom>
            <a:avLst/>
            <a:gdLst/>
            <a:ahLst/>
            <a:cxnLst/>
            <a:rect r="r" b="b" t="t" l="l"/>
            <a:pathLst>
              <a:path h="12101454" w="14856695">
                <a:moveTo>
                  <a:pt x="0" y="0"/>
                </a:moveTo>
                <a:lnTo>
                  <a:pt x="14856696" y="0"/>
                </a:lnTo>
                <a:lnTo>
                  <a:pt x="14856696" y="12101454"/>
                </a:lnTo>
                <a:lnTo>
                  <a:pt x="0" y="1210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949250" y="-77352"/>
            <a:ext cx="10677499" cy="10441705"/>
          </a:xfrm>
          <a:custGeom>
            <a:avLst/>
            <a:gdLst/>
            <a:ahLst/>
            <a:cxnLst/>
            <a:rect r="r" b="b" t="t" l="l"/>
            <a:pathLst>
              <a:path h="10441705" w="10677499">
                <a:moveTo>
                  <a:pt x="0" y="0"/>
                </a:moveTo>
                <a:lnTo>
                  <a:pt x="10677500" y="0"/>
                </a:lnTo>
                <a:lnTo>
                  <a:pt x="10677500" y="10441704"/>
                </a:lnTo>
                <a:lnTo>
                  <a:pt x="0" y="104417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3673664"/>
            <a:ext cx="7835001" cy="3864610"/>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Think about what happens when it's too hot outside. Ice cream melts, right? Well, something similar happens to ice at the North and South Poles. It melts and makes the sea level rise. This can be a problem for animals and people who live near the water.</a:t>
            </a:r>
          </a:p>
          <a:p>
            <a:pPr algn="l">
              <a:lnSpc>
                <a:spcPts val="4340"/>
              </a:lnSpc>
              <a:spcBef>
                <a:spcPct val="0"/>
              </a:spcBef>
            </a:pPr>
          </a:p>
        </p:txBody>
      </p:sp>
      <p:sp>
        <p:nvSpPr>
          <p:cNvPr name="Freeform 3" id="3"/>
          <p:cNvSpPr/>
          <p:nvPr/>
        </p:nvSpPr>
        <p:spPr>
          <a:xfrm flipH="false" flipV="false" rot="5400000">
            <a:off x="10701299" y="1143940"/>
            <a:ext cx="9820348" cy="7999120"/>
          </a:xfrm>
          <a:custGeom>
            <a:avLst/>
            <a:gdLst/>
            <a:ahLst/>
            <a:cxnLst/>
            <a:rect r="r" b="b" t="t" l="l"/>
            <a:pathLst>
              <a:path h="7999120" w="9820348">
                <a:moveTo>
                  <a:pt x="0" y="0"/>
                </a:moveTo>
                <a:lnTo>
                  <a:pt x="9820347" y="0"/>
                </a:lnTo>
                <a:lnTo>
                  <a:pt x="9820347" y="7999120"/>
                </a:lnTo>
                <a:lnTo>
                  <a:pt x="0" y="7999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7363729" y="1274312"/>
            <a:ext cx="14192995" cy="9911441"/>
          </a:xfrm>
          <a:custGeom>
            <a:avLst/>
            <a:gdLst/>
            <a:ahLst/>
            <a:cxnLst/>
            <a:rect r="r" b="b" t="t" l="l"/>
            <a:pathLst>
              <a:path h="9911441" w="14192995">
                <a:moveTo>
                  <a:pt x="0" y="0"/>
                </a:moveTo>
                <a:lnTo>
                  <a:pt x="14192995" y="0"/>
                </a:lnTo>
                <a:lnTo>
                  <a:pt x="14192995" y="9911441"/>
                </a:lnTo>
                <a:lnTo>
                  <a:pt x="0" y="99114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2487506"/>
            <a:ext cx="9430810"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Melting Ice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4566274"/>
            <a:ext cx="7835001" cy="2235835"/>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The Earth might have more storms, floods, or droughts. This can make it harder for plants, animals, and people to live in some places.</a:t>
            </a:r>
          </a:p>
        </p:txBody>
      </p:sp>
      <p:sp>
        <p:nvSpPr>
          <p:cNvPr name="Freeform 3" id="3"/>
          <p:cNvSpPr/>
          <p:nvPr/>
        </p:nvSpPr>
        <p:spPr>
          <a:xfrm flipH="false" flipV="false" rot="5400000">
            <a:off x="7709759" y="1153942"/>
            <a:ext cx="12444472" cy="10136588"/>
          </a:xfrm>
          <a:custGeom>
            <a:avLst/>
            <a:gdLst/>
            <a:ahLst/>
            <a:cxnLst/>
            <a:rect r="r" b="b" t="t" l="l"/>
            <a:pathLst>
              <a:path h="10136588" w="12444472">
                <a:moveTo>
                  <a:pt x="0" y="0"/>
                </a:moveTo>
                <a:lnTo>
                  <a:pt x="12444472" y="0"/>
                </a:lnTo>
                <a:lnTo>
                  <a:pt x="12444472"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3380116"/>
            <a:ext cx="9430810"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Crazy Weather</a:t>
            </a:r>
          </a:p>
        </p:txBody>
      </p:sp>
      <p:sp>
        <p:nvSpPr>
          <p:cNvPr name="Freeform 5" id="5"/>
          <p:cNvSpPr/>
          <p:nvPr/>
        </p:nvSpPr>
        <p:spPr>
          <a:xfrm flipH="false" flipV="false" rot="0">
            <a:off x="7843360" y="1193600"/>
            <a:ext cx="13728990" cy="9124058"/>
          </a:xfrm>
          <a:custGeom>
            <a:avLst/>
            <a:gdLst/>
            <a:ahLst/>
            <a:cxnLst/>
            <a:rect r="r" b="b" t="t" l="l"/>
            <a:pathLst>
              <a:path h="9124058" w="13728990">
                <a:moveTo>
                  <a:pt x="0" y="0"/>
                </a:moveTo>
                <a:lnTo>
                  <a:pt x="13728990" y="0"/>
                </a:lnTo>
                <a:lnTo>
                  <a:pt x="13728990" y="9124058"/>
                </a:lnTo>
                <a:lnTo>
                  <a:pt x="0" y="91240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709759" y="1153942"/>
            <a:ext cx="12444472" cy="10136588"/>
          </a:xfrm>
          <a:custGeom>
            <a:avLst/>
            <a:gdLst/>
            <a:ahLst/>
            <a:cxnLst/>
            <a:rect r="r" b="b" t="t" l="l"/>
            <a:pathLst>
              <a:path h="10136588" w="12444472">
                <a:moveTo>
                  <a:pt x="0" y="0"/>
                </a:moveTo>
                <a:lnTo>
                  <a:pt x="12444472" y="0"/>
                </a:lnTo>
                <a:lnTo>
                  <a:pt x="12444472"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9759873" y="728556"/>
            <a:ext cx="8344245" cy="8829889"/>
          </a:xfrm>
          <a:custGeom>
            <a:avLst/>
            <a:gdLst/>
            <a:ahLst/>
            <a:cxnLst/>
            <a:rect r="r" b="b" t="t" l="l"/>
            <a:pathLst>
              <a:path h="8829889" w="8344245">
                <a:moveTo>
                  <a:pt x="0" y="0"/>
                </a:moveTo>
                <a:lnTo>
                  <a:pt x="8344244" y="0"/>
                </a:lnTo>
                <a:lnTo>
                  <a:pt x="8344244" y="8829888"/>
                </a:lnTo>
                <a:lnTo>
                  <a:pt x="0" y="88298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908154" y="728556"/>
            <a:ext cx="2020240" cy="2517433"/>
          </a:xfrm>
          <a:custGeom>
            <a:avLst/>
            <a:gdLst/>
            <a:ahLst/>
            <a:cxnLst/>
            <a:rect r="r" b="b" t="t" l="l"/>
            <a:pathLst>
              <a:path h="2517433" w="2020240">
                <a:moveTo>
                  <a:pt x="0" y="0"/>
                </a:moveTo>
                <a:lnTo>
                  <a:pt x="2020240" y="0"/>
                </a:lnTo>
                <a:lnTo>
                  <a:pt x="2020240" y="2517433"/>
                </a:lnTo>
                <a:lnTo>
                  <a:pt x="0" y="25174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028700" y="4566274"/>
            <a:ext cx="7835001" cy="2235835"/>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Some animals and plants might not like the warmer weather, so they have to find new homes. It's like if you had to move because your house became too hot.</a:t>
            </a:r>
          </a:p>
        </p:txBody>
      </p:sp>
      <p:sp>
        <p:nvSpPr>
          <p:cNvPr name="TextBox 6" id="6"/>
          <p:cNvSpPr txBox="true"/>
          <p:nvPr/>
        </p:nvSpPr>
        <p:spPr>
          <a:xfrm rot="0">
            <a:off x="1028700" y="3380116"/>
            <a:ext cx="7365772"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Migrating Animals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TextBox 2" id="2"/>
          <p:cNvSpPr txBox="true"/>
          <p:nvPr/>
        </p:nvSpPr>
        <p:spPr>
          <a:xfrm rot="0">
            <a:off x="1028700" y="4423995"/>
            <a:ext cx="11191416" cy="2730815"/>
          </a:xfrm>
          <a:prstGeom prst="rect">
            <a:avLst/>
          </a:prstGeom>
        </p:spPr>
        <p:txBody>
          <a:bodyPr anchor="t" rtlCol="false" tIns="0" lIns="0" bIns="0" rIns="0">
            <a:spAutoFit/>
          </a:bodyPr>
          <a:lstStyle/>
          <a:p>
            <a:pPr algn="l">
              <a:lnSpc>
                <a:spcPts val="11001"/>
              </a:lnSpc>
              <a:spcBef>
                <a:spcPct val="0"/>
              </a:spcBef>
            </a:pPr>
            <a:r>
              <a:rPr lang="en-US" sz="7857">
                <a:solidFill>
                  <a:srgbClr val="000000"/>
                </a:solidFill>
                <a:latin typeface="League Spartan"/>
                <a:ea typeface="League Spartan"/>
                <a:cs typeface="League Spartan"/>
                <a:sym typeface="League Spartan"/>
              </a:rPr>
              <a:t>What Can We Do to Make it Better?</a:t>
            </a:r>
          </a:p>
        </p:txBody>
      </p:sp>
      <p:sp>
        <p:nvSpPr>
          <p:cNvPr name="Freeform 3" id="3"/>
          <p:cNvSpPr/>
          <p:nvPr/>
        </p:nvSpPr>
        <p:spPr>
          <a:xfrm flipH="false" flipV="false" rot="5400000">
            <a:off x="10842496" y="58795"/>
            <a:ext cx="14856695" cy="12101454"/>
          </a:xfrm>
          <a:custGeom>
            <a:avLst/>
            <a:gdLst/>
            <a:ahLst/>
            <a:cxnLst/>
            <a:rect r="r" b="b" t="t" l="l"/>
            <a:pathLst>
              <a:path h="12101454" w="14856695">
                <a:moveTo>
                  <a:pt x="0" y="0"/>
                </a:moveTo>
                <a:lnTo>
                  <a:pt x="14856695" y="0"/>
                </a:lnTo>
                <a:lnTo>
                  <a:pt x="14856695" y="12101454"/>
                </a:lnTo>
                <a:lnTo>
                  <a:pt x="0" y="121014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2220116" y="2000336"/>
            <a:ext cx="6777711" cy="6286327"/>
          </a:xfrm>
          <a:custGeom>
            <a:avLst/>
            <a:gdLst/>
            <a:ahLst/>
            <a:cxnLst/>
            <a:rect r="r" b="b" t="t" l="l"/>
            <a:pathLst>
              <a:path h="6286327" w="6777711">
                <a:moveTo>
                  <a:pt x="0" y="0"/>
                </a:moveTo>
                <a:lnTo>
                  <a:pt x="6777711" y="0"/>
                </a:lnTo>
                <a:lnTo>
                  <a:pt x="6777711" y="6286328"/>
                </a:lnTo>
                <a:lnTo>
                  <a:pt x="0" y="62863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6E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709759" y="1153942"/>
            <a:ext cx="12444472" cy="10136588"/>
          </a:xfrm>
          <a:custGeom>
            <a:avLst/>
            <a:gdLst/>
            <a:ahLst/>
            <a:cxnLst/>
            <a:rect r="r" b="b" t="t" l="l"/>
            <a:pathLst>
              <a:path h="10136588" w="12444472">
                <a:moveTo>
                  <a:pt x="0" y="0"/>
                </a:moveTo>
                <a:lnTo>
                  <a:pt x="12444472" y="0"/>
                </a:lnTo>
                <a:lnTo>
                  <a:pt x="12444472" y="10136588"/>
                </a:lnTo>
                <a:lnTo>
                  <a:pt x="0" y="101365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4566274"/>
            <a:ext cx="7835001" cy="1692910"/>
          </a:xfrm>
          <a:prstGeom prst="rect">
            <a:avLst/>
          </a:prstGeom>
        </p:spPr>
        <p:txBody>
          <a:bodyPr anchor="t" rtlCol="false" tIns="0" lIns="0" bIns="0" rIns="0">
            <a:spAutoFit/>
          </a:bodyPr>
          <a:lstStyle/>
          <a:p>
            <a:pPr algn="l">
              <a:lnSpc>
                <a:spcPts val="4340"/>
              </a:lnSpc>
              <a:spcBef>
                <a:spcPct val="0"/>
              </a:spcBef>
            </a:pPr>
            <a:r>
              <a:rPr lang="en-US" sz="3100">
                <a:solidFill>
                  <a:srgbClr val="000000"/>
                </a:solidFill>
                <a:latin typeface="Rugrats Sans"/>
                <a:ea typeface="Rugrats Sans"/>
                <a:cs typeface="Rugrats Sans"/>
                <a:sym typeface="Rugrats Sans"/>
              </a:rPr>
              <a:t>When we use less electricity and water, it's like giving the Earth a break. Turn off lights, unplug electronics, and don't waste water.</a:t>
            </a:r>
          </a:p>
        </p:txBody>
      </p:sp>
      <p:sp>
        <p:nvSpPr>
          <p:cNvPr name="TextBox 4" id="4"/>
          <p:cNvSpPr txBox="true"/>
          <p:nvPr/>
        </p:nvSpPr>
        <p:spPr>
          <a:xfrm rot="0">
            <a:off x="1028700" y="3380116"/>
            <a:ext cx="7365772" cy="953032"/>
          </a:xfrm>
          <a:prstGeom prst="rect">
            <a:avLst/>
          </a:prstGeom>
        </p:spPr>
        <p:txBody>
          <a:bodyPr anchor="t" rtlCol="false" tIns="0" lIns="0" bIns="0" rIns="0">
            <a:spAutoFit/>
          </a:bodyPr>
          <a:lstStyle/>
          <a:p>
            <a:pPr algn="just">
              <a:lnSpc>
                <a:spcPts val="7845"/>
              </a:lnSpc>
              <a:spcBef>
                <a:spcPct val="0"/>
              </a:spcBef>
            </a:pPr>
            <a:r>
              <a:rPr lang="en-US" sz="5604">
                <a:solidFill>
                  <a:srgbClr val="000000"/>
                </a:solidFill>
                <a:latin typeface="League Spartan"/>
                <a:ea typeface="League Spartan"/>
                <a:cs typeface="League Spartan"/>
                <a:sym typeface="League Spartan"/>
              </a:rPr>
              <a:t>Use Less Stuff</a:t>
            </a:r>
          </a:p>
        </p:txBody>
      </p:sp>
      <p:sp>
        <p:nvSpPr>
          <p:cNvPr name="Freeform 5" id="5"/>
          <p:cNvSpPr/>
          <p:nvPr/>
        </p:nvSpPr>
        <p:spPr>
          <a:xfrm flipH="true" flipV="false" rot="0">
            <a:off x="10050993" y="3484891"/>
            <a:ext cx="9377917" cy="5107057"/>
          </a:xfrm>
          <a:custGeom>
            <a:avLst/>
            <a:gdLst/>
            <a:ahLst/>
            <a:cxnLst/>
            <a:rect r="r" b="b" t="t" l="l"/>
            <a:pathLst>
              <a:path h="5107057" w="9377917">
                <a:moveTo>
                  <a:pt x="9377917" y="0"/>
                </a:moveTo>
                <a:lnTo>
                  <a:pt x="0" y="0"/>
                </a:lnTo>
                <a:lnTo>
                  <a:pt x="0" y="5107057"/>
                </a:lnTo>
                <a:lnTo>
                  <a:pt x="9377917" y="5107057"/>
                </a:lnTo>
                <a:lnTo>
                  <a:pt x="9377917"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DAGcPn4NxgM</dc:identifier>
  <dcterms:modified xsi:type="dcterms:W3CDTF">2011-08-01T06:04:30Z</dcterms:modified>
  <cp:revision>1</cp:revision>
  <dc:title>Ref#1: The Impact of Climate Change </dc:title>
</cp:coreProperties>
</file>